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66" r:id="rId5"/>
    <p:sldId id="260" r:id="rId6"/>
    <p:sldId id="265" r:id="rId7"/>
    <p:sldId id="264" r:id="rId8"/>
    <p:sldId id="262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B3CB"/>
    <a:srgbClr val="66CCFF"/>
    <a:srgbClr val="69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158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7122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0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17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515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3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7780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8768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46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6272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CA769-4E5F-449E-A9D9-648CB2449D9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41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143000"/>
          </a:xfr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altLang="ko-KR" sz="24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2021 </a:t>
            </a:r>
            <a:r>
              <a:rPr lang="ko-KR" altLang="en-US" sz="24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문화동반자 사업 문화전문가 연수 </a:t>
            </a:r>
            <a:r>
              <a:rPr lang="en-US" altLang="ko-KR" sz="24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sz="24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sz="32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운영기관 발표심사 자료 양식</a:t>
            </a:r>
            <a:endParaRPr lang="ko-KR" altLang="en-US" sz="32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0110" y="2056487"/>
            <a:ext cx="8172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B0F0"/>
                </a:solidFill>
              </a:rPr>
              <a:t> </a:t>
            </a:r>
            <a:r>
              <a:rPr lang="en-US" altLang="ko-KR" sz="2000" b="1" dirty="0" smtClean="0">
                <a:solidFill>
                  <a:srgbClr val="00B0F0"/>
                </a:solidFill>
              </a:rPr>
              <a:t>[</a:t>
            </a:r>
            <a:r>
              <a:rPr lang="ko-KR" altLang="en-US" sz="2000" b="1" dirty="0" smtClean="0">
                <a:solidFill>
                  <a:srgbClr val="00B0F0"/>
                </a:solidFill>
              </a:rPr>
              <a:t>유의사항</a:t>
            </a:r>
            <a:r>
              <a:rPr lang="en-US" altLang="ko-KR" sz="2000" b="1" dirty="0" smtClean="0">
                <a:solidFill>
                  <a:srgbClr val="00B0F0"/>
                </a:solidFill>
              </a:rPr>
              <a:t>]</a:t>
            </a:r>
            <a:endParaRPr lang="en-US" altLang="ko-KR" sz="1600"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/>
              <a:t> </a:t>
            </a:r>
            <a:r>
              <a:rPr lang="en-US" altLang="ko-KR" sz="1600" b="1" smtClean="0"/>
              <a:t>- </a:t>
            </a:r>
            <a:r>
              <a:rPr lang="ko-KR" altLang="en-US" sz="1600" b="1" smtClean="0"/>
              <a:t>발표자 </a:t>
            </a:r>
            <a:r>
              <a:rPr lang="en-US" altLang="ko-KR" sz="1600" b="1" smtClean="0"/>
              <a:t>:  </a:t>
            </a:r>
            <a:r>
              <a:rPr lang="ko-KR" altLang="en-US" sz="1600" b="1" smtClean="0"/>
              <a:t>운영기관 사업 담당자 </a:t>
            </a:r>
            <a:r>
              <a:rPr lang="en-US" altLang="ko-KR" sz="1600" b="1" smtClean="0"/>
              <a:t>(</a:t>
            </a:r>
            <a:r>
              <a:rPr lang="ko-KR" altLang="en-US" sz="1600" b="1" smtClean="0"/>
              <a:t>동반 </a:t>
            </a:r>
            <a:r>
              <a:rPr lang="en-US" altLang="ko-KR" sz="1600" b="1" smtClean="0"/>
              <a:t>1</a:t>
            </a:r>
            <a:r>
              <a:rPr lang="ko-KR" altLang="en-US" sz="1600" b="1" smtClean="0"/>
              <a:t>인 배석 가능</a:t>
            </a:r>
            <a:r>
              <a:rPr lang="en-US" altLang="ko-KR" sz="1600" b="1" smtClean="0"/>
              <a:t>)</a:t>
            </a:r>
            <a:endParaRPr lang="en-US" altLang="ko-KR" sz="1600" b="1" dirty="0" smtClean="0"/>
          </a:p>
          <a:p>
            <a:pPr>
              <a:lnSpc>
                <a:spcPct val="150000"/>
              </a:lnSpc>
            </a:pP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- </a:t>
            </a:r>
            <a:r>
              <a:rPr lang="ko-KR" altLang="en-US" sz="1600" b="1" smtClean="0"/>
              <a:t>발표 분량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시간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내용 엄수 부탁드립니다</a:t>
            </a:r>
            <a:r>
              <a:rPr lang="en-US" altLang="ko-KR" sz="1600" b="1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* </a:t>
            </a:r>
            <a:r>
              <a:rPr lang="ko-KR" altLang="en-US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분량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(PPT </a:t>
            </a:r>
            <a:r>
              <a:rPr lang="ko-KR" altLang="en-US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/ </a:t>
            </a:r>
            <a:r>
              <a:rPr lang="ko-KR" altLang="en-US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발표 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질의응답 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* </a:t>
            </a:r>
            <a:r>
              <a:rPr lang="ko-KR" altLang="en-US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자료양식의 항목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순서 엄수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자유롭게 변경가능</a:t>
            </a:r>
            <a:r>
              <a:rPr lang="en-US" altLang="ko-KR" sz="1600" b="1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600" b="1" smtClean="0"/>
              <a:t> - </a:t>
            </a:r>
            <a:r>
              <a:rPr lang="ko-KR" altLang="en-US" sz="1600" b="1" smtClean="0"/>
              <a:t>사진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영상</a:t>
            </a:r>
            <a:r>
              <a:rPr lang="en-US" altLang="ko-KR" sz="1600" b="1" smtClean="0"/>
              <a:t>(1</a:t>
            </a:r>
            <a:r>
              <a:rPr lang="ko-KR" altLang="en-US" sz="1600" b="1" smtClean="0"/>
              <a:t>분 이내</a:t>
            </a:r>
            <a:r>
              <a:rPr lang="en-US" altLang="ko-KR" sz="1600" b="1" smtClean="0"/>
              <a:t>) </a:t>
            </a:r>
            <a:r>
              <a:rPr lang="ko-KR" altLang="en-US" sz="1600" b="1" smtClean="0"/>
              <a:t>있을 경우 별도 첨부하고 발표시간 내에 보여주시면 됩니다</a:t>
            </a:r>
            <a:r>
              <a:rPr lang="en-US" altLang="ko-KR" sz="1600" b="1" smtClean="0"/>
              <a:t>.</a:t>
            </a:r>
            <a:r>
              <a:rPr lang="ko-KR" altLang="en-US" sz="1600" b="1" smtClean="0"/>
              <a:t> </a:t>
            </a:r>
            <a:r>
              <a:rPr lang="en-US" altLang="ko-KR" sz="1600" b="1" smtClean="0"/>
              <a:t>      </a:t>
            </a:r>
          </a:p>
          <a:p>
            <a:pPr>
              <a:lnSpc>
                <a:spcPct val="150000"/>
              </a:lnSpc>
            </a:pPr>
            <a:r>
              <a:rPr lang="en-US" altLang="ko-KR" sz="1600" b="1"/>
              <a:t> </a:t>
            </a:r>
            <a:r>
              <a:rPr lang="en-US" altLang="ko-KR" sz="1600" b="1" smtClean="0"/>
              <a:t>- </a:t>
            </a:r>
            <a:r>
              <a:rPr lang="ko-KR" altLang="en-US" sz="1600" b="1" smtClean="0"/>
              <a:t>발표순서 최소 </a:t>
            </a:r>
            <a:r>
              <a:rPr lang="en-US" altLang="ko-KR" sz="1600" b="1" smtClean="0"/>
              <a:t>10</a:t>
            </a:r>
            <a:r>
              <a:rPr lang="ko-KR" altLang="en-US" sz="1600" b="1" smtClean="0"/>
              <a:t>분 전 발표장소에 </a:t>
            </a:r>
            <a:r>
              <a:rPr lang="ko-KR" altLang="en-US" sz="1600" b="1" smtClean="0"/>
              <a:t>도착해주세요</a:t>
            </a:r>
            <a:endParaRPr lang="en-US" altLang="ko-KR" sz="1600" b="1" smtClean="0"/>
          </a:p>
        </p:txBody>
      </p:sp>
      <p:pic>
        <p:nvPicPr>
          <p:cNvPr id="10" name="Picture 2" descr="C:\Users\kofice123abc\Desktop\ing\문화동반자\2019\KOFICE\진흥원 홍보물\로고\2018_KOFICE_logo 로고 (Ko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6165304"/>
            <a:ext cx="1224136" cy="5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53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404664"/>
            <a:ext cx="7977400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/>
              <a:t>1-1. </a:t>
            </a:r>
            <a:r>
              <a:rPr lang="ko-KR" altLang="en-US" sz="2400" b="1" smtClean="0"/>
              <a:t>연수 사업 개요 </a:t>
            </a:r>
            <a:r>
              <a:rPr lang="en-US" altLang="ko-KR" b="1" smtClean="0">
                <a:solidFill>
                  <a:srgbClr val="00B0F0"/>
                </a:solidFill>
              </a:rPr>
              <a:t>(1</a:t>
            </a:r>
            <a:r>
              <a:rPr lang="ko-KR" altLang="en-US" b="1" smtClean="0">
                <a:solidFill>
                  <a:srgbClr val="00B0F0"/>
                </a:solidFill>
              </a:rPr>
              <a:t>페이지</a:t>
            </a:r>
            <a:r>
              <a:rPr lang="en-US" altLang="ko-KR" b="1" smtClean="0">
                <a:solidFill>
                  <a:srgbClr val="00B0F0"/>
                </a:solidFill>
              </a:rPr>
              <a:t>) </a:t>
            </a:r>
            <a:endParaRPr lang="en-US" altLang="ko-KR" sz="2000" b="1" smtClean="0">
              <a:solidFill>
                <a:srgbClr val="00B0F0"/>
              </a:solidFill>
            </a:endParaRP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 smtClean="0"/>
              <a:t>공모신청서 </a:t>
            </a:r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페이지의 내용 요약</a:t>
            </a:r>
            <a:endParaRPr lang="en-US" altLang="ko-KR" sz="1600" b="1" dirty="0" smtClean="0"/>
          </a:p>
          <a:p>
            <a:pPr>
              <a:lnSpc>
                <a:spcPct val="150000"/>
              </a:lnSpc>
            </a:pPr>
            <a:r>
              <a:rPr lang="en-US" altLang="ko-KR" sz="1600" b="1"/>
              <a:t> </a:t>
            </a:r>
            <a:r>
              <a:rPr lang="en-US" altLang="ko-KR" sz="1600" b="1" smtClean="0"/>
              <a:t> - </a:t>
            </a:r>
            <a:r>
              <a:rPr lang="ko-KR" altLang="en-US" sz="1600" b="1" smtClean="0"/>
              <a:t>온라인 연수 핵심내용</a:t>
            </a:r>
            <a:r>
              <a:rPr lang="en-US" altLang="ko-KR" sz="1600" b="1" smtClean="0"/>
              <a:t>(</a:t>
            </a:r>
            <a:r>
              <a:rPr lang="ko-KR" altLang="en-US" sz="1600" b="1" smtClean="0"/>
              <a:t>연수 목표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교육 커리큘럼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제공 형태</a:t>
            </a:r>
            <a:r>
              <a:rPr lang="en-US" altLang="ko-KR" sz="1600" b="1" smtClean="0"/>
              <a:t> </a:t>
            </a:r>
            <a:r>
              <a:rPr lang="ko-KR" altLang="en-US" sz="1600" b="1" smtClean="0"/>
              <a:t>등</a:t>
            </a:r>
            <a:r>
              <a:rPr lang="en-US" altLang="ko-KR" sz="1600" b="1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/>
              <a:t> </a:t>
            </a:r>
            <a:r>
              <a:rPr lang="en-US" altLang="ko-KR" sz="1600" b="1" smtClean="0"/>
              <a:t> - </a:t>
            </a:r>
            <a:r>
              <a:rPr lang="ko-KR" altLang="en-US" sz="1600" b="1" smtClean="0"/>
              <a:t>사업 성과관리 계획 요약</a:t>
            </a:r>
            <a:endParaRPr lang="en-US" altLang="ko-KR" sz="1600" b="1" smtClean="0"/>
          </a:p>
          <a:p>
            <a:pPr>
              <a:lnSpc>
                <a:spcPct val="150000"/>
              </a:lnSpc>
            </a:pPr>
            <a:r>
              <a:rPr lang="en-US" altLang="ko-KR" sz="1400"/>
              <a:t> </a:t>
            </a:r>
            <a:r>
              <a:rPr lang="en-US" altLang="ko-KR" sz="1400" smtClean="0"/>
              <a:t>    </a:t>
            </a:r>
            <a:r>
              <a:rPr lang="en-US" altLang="ko-KR" sz="14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4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연수 목표를 달성하는데 필요한 운영기관의 전략</a:t>
            </a:r>
            <a:r>
              <a:rPr lang="en-US" altLang="ko-KR" sz="14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방법이 드러나도록 서술</a:t>
            </a:r>
            <a:endParaRPr lang="en-US" altLang="ko-KR" sz="140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400" smtClean="0"/>
          </a:p>
          <a:p>
            <a:pPr>
              <a:lnSpc>
                <a:spcPct val="150000"/>
              </a:lnSpc>
            </a:pPr>
            <a:endParaRPr lang="en-US" altLang="ko-KR" sz="1400" smtClean="0"/>
          </a:p>
        </p:txBody>
      </p:sp>
      <p:sp>
        <p:nvSpPr>
          <p:cNvPr id="6" name="직사각형 5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024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51520" y="404664"/>
            <a:ext cx="856895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/>
              <a:t>1-2. </a:t>
            </a:r>
            <a:r>
              <a:rPr lang="ko-KR" altLang="en-US" sz="2400" b="1" smtClean="0"/>
              <a:t>연수 운영기관 정보 </a:t>
            </a:r>
            <a:r>
              <a:rPr lang="en-US" altLang="ko-KR" b="1" smtClean="0">
                <a:solidFill>
                  <a:srgbClr val="00B0F0"/>
                </a:solidFill>
              </a:rPr>
              <a:t>(1</a:t>
            </a:r>
            <a:r>
              <a:rPr lang="ko-KR" altLang="en-US" b="1" smtClean="0">
                <a:solidFill>
                  <a:srgbClr val="00B0F0"/>
                </a:solidFill>
              </a:rPr>
              <a:t>페이지</a:t>
            </a:r>
            <a:r>
              <a:rPr lang="en-US" altLang="ko-KR" b="1" smtClean="0">
                <a:solidFill>
                  <a:srgbClr val="00B0F0"/>
                </a:solidFill>
              </a:rPr>
              <a:t>) </a:t>
            </a: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smtClean="0"/>
              <a:t>공모신청서 </a:t>
            </a:r>
            <a:r>
              <a:rPr lang="en-US" altLang="ko-KR" sz="1600" b="1" dirty="0"/>
              <a:t>2</a:t>
            </a:r>
            <a:r>
              <a:rPr lang="ko-KR" altLang="en-US" sz="1600" b="1" smtClean="0"/>
              <a:t>페이지의 </a:t>
            </a:r>
            <a:r>
              <a:rPr lang="ko-KR" altLang="en-US" sz="1600" b="1" dirty="0" smtClean="0"/>
              <a:t>내용 요약</a:t>
            </a:r>
            <a:endParaRPr lang="en-US" altLang="ko-KR" sz="1600" b="1" dirty="0" smtClean="0"/>
          </a:p>
          <a:p>
            <a:pPr>
              <a:lnSpc>
                <a:spcPct val="150000"/>
              </a:lnSpc>
            </a:pPr>
            <a:r>
              <a:rPr lang="en-US" altLang="ko-KR" sz="1600" b="1"/>
              <a:t> </a:t>
            </a:r>
            <a:r>
              <a:rPr lang="en-US" altLang="ko-KR" sz="1600" b="1" smtClean="0"/>
              <a:t> - </a:t>
            </a:r>
            <a:r>
              <a:rPr lang="ko-KR" altLang="en-US" sz="1600" b="1" smtClean="0"/>
              <a:t>기관의 대표사업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유사사업</a:t>
            </a:r>
            <a:r>
              <a:rPr lang="en-US" altLang="ko-KR" sz="1600" b="1" smtClean="0"/>
              <a:t>(</a:t>
            </a:r>
            <a:r>
              <a:rPr lang="ko-KR" altLang="en-US" sz="1600" b="1" smtClean="0"/>
              <a:t>국제개발협력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국제연수</a:t>
            </a:r>
            <a:r>
              <a:rPr lang="en-US" altLang="ko-KR" sz="1600" b="1" smtClean="0"/>
              <a:t>) </a:t>
            </a:r>
            <a:r>
              <a:rPr lang="ko-KR" altLang="en-US" sz="1600" b="1" smtClean="0"/>
              <a:t>경험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온라인 사업 경험 기재</a:t>
            </a:r>
            <a:endParaRPr lang="en-US" altLang="ko-KR" sz="1600" b="1" smtClean="0"/>
          </a:p>
          <a:p>
            <a:pPr>
              <a:lnSpc>
                <a:spcPct val="150000"/>
              </a:lnSpc>
            </a:pPr>
            <a:r>
              <a:rPr lang="en-US" altLang="ko-KR" sz="1600"/>
              <a:t> </a:t>
            </a:r>
            <a:r>
              <a:rPr lang="en-US" altLang="ko-KR" sz="1600" smtClean="0"/>
              <a:t>   </a:t>
            </a:r>
            <a:r>
              <a:rPr lang="en-US" altLang="ko-KR" sz="1400" smtClean="0">
                <a:latin typeface="맑은 고딕" panose="020B0503020000020004" pitchFamily="50" charset="-127"/>
              </a:rPr>
              <a:t>※ </a:t>
            </a:r>
            <a:r>
              <a:rPr lang="ko-KR" altLang="en-US" sz="1400" smtClean="0">
                <a:latin typeface="맑은 고딕" panose="020B0503020000020004" pitchFamily="50" charset="-127"/>
              </a:rPr>
              <a:t>기관이 보유한 문화 분야 사업 전문성</a:t>
            </a:r>
            <a:r>
              <a:rPr lang="en-US" altLang="ko-KR" sz="1400" smtClean="0">
                <a:latin typeface="맑은 고딕" panose="020B0503020000020004" pitchFamily="50" charset="-127"/>
              </a:rPr>
              <a:t>, </a:t>
            </a:r>
            <a:r>
              <a:rPr lang="ko-KR" altLang="en-US" sz="1400" smtClean="0">
                <a:latin typeface="맑은 고딕" panose="020B0503020000020004" pitchFamily="50" charset="-127"/>
              </a:rPr>
              <a:t>온라인 연수 추진 역량</a:t>
            </a:r>
            <a:r>
              <a:rPr lang="en-US" altLang="ko-KR" sz="1400" smtClean="0">
                <a:latin typeface="맑은 고딕" panose="020B0503020000020004" pitchFamily="50" charset="-127"/>
              </a:rPr>
              <a:t>(</a:t>
            </a:r>
            <a:r>
              <a:rPr lang="ko-KR" altLang="en-US" sz="1400" smtClean="0">
                <a:latin typeface="맑은 고딕" panose="020B0503020000020004" pitchFamily="50" charset="-127"/>
              </a:rPr>
              <a:t>가능성</a:t>
            </a:r>
            <a:r>
              <a:rPr lang="en-US" altLang="ko-KR" sz="1400" smtClean="0">
                <a:latin typeface="맑은 고딕" panose="020B0503020000020004" pitchFamily="50" charset="-127"/>
              </a:rPr>
              <a:t>)</a:t>
            </a:r>
            <a:r>
              <a:rPr lang="ko-KR" altLang="en-US" sz="1400" smtClean="0">
                <a:latin typeface="맑은 고딕" panose="020B0503020000020004" pitchFamily="50" charset="-127"/>
              </a:rPr>
              <a:t>이 드러날 수 있도록 서술 </a:t>
            </a:r>
            <a:endParaRPr lang="en-US" altLang="ko-KR" sz="1400" b="1" smtClean="0"/>
          </a:p>
          <a:p>
            <a:pPr>
              <a:lnSpc>
                <a:spcPct val="150000"/>
              </a:lnSpc>
            </a:pPr>
            <a:endParaRPr lang="en-US" altLang="ko-KR" sz="140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400" smtClean="0"/>
          </a:p>
        </p:txBody>
      </p:sp>
    </p:spTree>
    <p:extLst>
      <p:ext uri="{BB962C8B-B14F-4D97-AF65-F5344CB8AC3E}">
        <p14:creationId xmlns:p14="http://schemas.microsoft.com/office/powerpoint/2010/main" val="355716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19" y="404664"/>
            <a:ext cx="8634485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/>
              <a:t>1-3. </a:t>
            </a:r>
            <a:r>
              <a:rPr lang="ko-KR" altLang="en-US" sz="2400" b="1" smtClean="0"/>
              <a:t>현지 협력기관 정보 </a:t>
            </a:r>
            <a:r>
              <a:rPr lang="en-US" altLang="ko-KR" b="1" smtClean="0">
                <a:solidFill>
                  <a:srgbClr val="00B0F0"/>
                </a:solidFill>
              </a:rPr>
              <a:t>(1</a:t>
            </a:r>
            <a:r>
              <a:rPr lang="ko-KR" altLang="en-US" b="1" smtClean="0">
                <a:solidFill>
                  <a:srgbClr val="00B0F0"/>
                </a:solidFill>
              </a:rPr>
              <a:t>페이지</a:t>
            </a:r>
            <a:r>
              <a:rPr lang="en-US" altLang="ko-KR" b="1" smtClean="0">
                <a:solidFill>
                  <a:srgbClr val="00B0F0"/>
                </a:solidFill>
              </a:rPr>
              <a:t>) </a:t>
            </a: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smtClean="0"/>
              <a:t>공모신청서 </a:t>
            </a:r>
            <a:r>
              <a:rPr lang="en-US" altLang="ko-KR" sz="1600" b="1" smtClean="0"/>
              <a:t>3</a:t>
            </a:r>
            <a:r>
              <a:rPr lang="ko-KR" altLang="en-US" sz="1600" b="1" smtClean="0"/>
              <a:t>페이지의 </a:t>
            </a:r>
            <a:r>
              <a:rPr lang="ko-KR" altLang="en-US" sz="1600" b="1" dirty="0" smtClean="0"/>
              <a:t>내용 요약</a:t>
            </a:r>
            <a:endParaRPr lang="en-US" altLang="ko-KR" sz="1600" b="1" dirty="0" smtClean="0"/>
          </a:p>
          <a:p>
            <a:pPr>
              <a:lnSpc>
                <a:spcPct val="150000"/>
              </a:lnSpc>
            </a:pPr>
            <a:r>
              <a:rPr lang="en-US" altLang="ko-KR" sz="1600" b="1"/>
              <a:t> </a:t>
            </a:r>
            <a:r>
              <a:rPr lang="en-US" altLang="ko-KR" sz="1600" b="1" smtClean="0"/>
              <a:t> - </a:t>
            </a:r>
            <a:r>
              <a:rPr lang="ko-KR" altLang="en-US" sz="1600" b="1" smtClean="0"/>
              <a:t>현지 협력기관 정확한 정보 소개 </a:t>
            </a:r>
            <a:endParaRPr lang="en-US" altLang="ko-KR" sz="1600" b="1" smtClean="0"/>
          </a:p>
          <a:p>
            <a:pPr>
              <a:lnSpc>
                <a:spcPct val="150000"/>
              </a:lnSpc>
            </a:pPr>
            <a:r>
              <a:rPr lang="en-US" altLang="ko-KR" sz="1600" b="1"/>
              <a:t> </a:t>
            </a:r>
            <a:r>
              <a:rPr lang="en-US" altLang="ko-KR" sz="1600" b="1" smtClean="0"/>
              <a:t> - </a:t>
            </a:r>
            <a:r>
              <a:rPr lang="ko-KR" altLang="en-US" sz="1600" b="1" smtClean="0"/>
              <a:t>연수 시설 구축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장소 관리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연수생 관리에 필요한 역량 보유 여부 제시  </a:t>
            </a:r>
            <a:endParaRPr lang="en-US" altLang="ko-KR" sz="1600" b="1" smtClean="0"/>
          </a:p>
          <a:p>
            <a:pPr>
              <a:lnSpc>
                <a:spcPct val="150000"/>
              </a:lnSpc>
            </a:pPr>
            <a:r>
              <a:rPr lang="en-US" altLang="ko-KR" sz="1600" b="1"/>
              <a:t>  </a:t>
            </a:r>
            <a:r>
              <a:rPr lang="en-US" altLang="ko-KR" sz="1600" b="1" smtClean="0"/>
              <a:t>- </a:t>
            </a:r>
            <a:r>
              <a:rPr lang="ko-KR" altLang="en-US" sz="1600" b="1" smtClean="0"/>
              <a:t>협력기관과 협의한 연수 </a:t>
            </a:r>
            <a:r>
              <a:rPr lang="ko-KR" altLang="en-US" sz="1600" b="1" smtClean="0">
                <a:latin typeface="+mj-lt"/>
              </a:rPr>
              <a:t>참가자 모집</a:t>
            </a:r>
            <a:r>
              <a:rPr lang="en-US" altLang="ko-KR" sz="1600" b="1" smtClean="0">
                <a:ea typeface="돋움" panose="020B0600000101010101" pitchFamily="50" charset="-127"/>
              </a:rPr>
              <a:t>·</a:t>
            </a:r>
            <a:r>
              <a:rPr lang="ko-KR" altLang="en-US" sz="16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홍보 방안 기재 </a:t>
            </a:r>
            <a:endParaRPr lang="en-US" altLang="ko-KR" sz="1600" b="1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sz="16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협력기관이 가지고 있는 인프라 정보 기재 </a:t>
            </a:r>
            <a:endParaRPr lang="en-US" altLang="ko-KR" sz="1600" b="1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sz="1400" smtClean="0">
                <a:latin typeface="맑은 고딕" panose="020B0503020000020004" pitchFamily="50" charset="-127"/>
              </a:rPr>
              <a:t>※ 2020</a:t>
            </a:r>
            <a:r>
              <a:rPr lang="ko-KR" altLang="en-US" sz="1400" smtClean="0">
                <a:latin typeface="맑은 고딕" panose="020B0503020000020004" pitchFamily="50" charset="-127"/>
              </a:rPr>
              <a:t>년 참여기관의 경우 전년도에 구축한 연수장소와 기자재 활용 계획을 기술하시면 됩니다</a:t>
            </a:r>
            <a:r>
              <a:rPr lang="en-US" altLang="ko-KR" sz="1400" smtClean="0">
                <a:latin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 </a:t>
            </a:r>
            <a:r>
              <a:rPr lang="en-US" altLang="ko-KR" sz="1400" smtClean="0">
                <a:latin typeface="맑은 고딕" panose="020B0503020000020004" pitchFamily="50" charset="-127"/>
              </a:rPr>
              <a:t>       (</a:t>
            </a:r>
            <a:r>
              <a:rPr lang="ko-KR" altLang="en-US" sz="1400" smtClean="0">
                <a:latin typeface="맑은 고딕" panose="020B0503020000020004" pitchFamily="50" charset="-127"/>
              </a:rPr>
              <a:t>협력기관 예비 연수장소 사진있을 시 첨부 가능</a:t>
            </a:r>
            <a:r>
              <a:rPr lang="en-US" altLang="ko-KR" sz="1400" smtClean="0">
                <a:latin typeface="맑은 고딕" panose="020B0503020000020004" pitchFamily="50" charset="-127"/>
              </a:rPr>
              <a:t>) </a:t>
            </a:r>
            <a:endParaRPr lang="en-US" altLang="ko-KR" sz="1200" smtClean="0"/>
          </a:p>
        </p:txBody>
      </p:sp>
    </p:spTree>
    <p:extLst>
      <p:ext uri="{BB962C8B-B14F-4D97-AF65-F5344CB8AC3E}">
        <p14:creationId xmlns:p14="http://schemas.microsoft.com/office/powerpoint/2010/main" val="11673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51519" y="404664"/>
            <a:ext cx="86344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/>
              <a:t>2</a:t>
            </a:r>
            <a:r>
              <a:rPr lang="en-US" altLang="ko-KR" sz="2400" b="1" smtClean="0"/>
              <a:t>. </a:t>
            </a:r>
            <a:r>
              <a:rPr lang="ko-KR" altLang="en-US" sz="2400" b="1" smtClean="0"/>
              <a:t>온라인 연수 커리큘럼 </a:t>
            </a:r>
            <a:r>
              <a:rPr lang="en-US" altLang="ko-KR" b="1" smtClean="0">
                <a:solidFill>
                  <a:srgbClr val="00B0F0"/>
                </a:solidFill>
              </a:rPr>
              <a:t>(2</a:t>
            </a:r>
            <a:r>
              <a:rPr lang="ko-KR" altLang="en-US" b="1" smtClean="0">
                <a:solidFill>
                  <a:srgbClr val="00B0F0"/>
                </a:solidFill>
              </a:rPr>
              <a:t>페이지</a:t>
            </a:r>
            <a:r>
              <a:rPr lang="en-US" altLang="ko-KR" b="1">
                <a:solidFill>
                  <a:srgbClr val="00B0F0"/>
                </a:solidFill>
              </a:rPr>
              <a:t>)</a:t>
            </a:r>
            <a:r>
              <a:rPr lang="ko-KR" altLang="en-US" b="1" smtClean="0"/>
              <a:t> </a:t>
            </a:r>
            <a:endParaRPr lang="en-US" altLang="ko-KR" sz="1600" b="1" smtClean="0">
              <a:solidFill>
                <a:srgbClr val="00B0F0"/>
              </a:solidFill>
            </a:endParaRP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smtClean="0"/>
              <a:t>공모신청서 </a:t>
            </a:r>
            <a:r>
              <a:rPr lang="en-US" altLang="ko-KR" sz="1600" b="1" smtClean="0"/>
              <a:t>4~6 </a:t>
            </a:r>
            <a:r>
              <a:rPr lang="ko-KR" altLang="en-US" sz="1600" b="1" smtClean="0"/>
              <a:t>페이지의 내용 요약</a:t>
            </a:r>
            <a:endParaRPr lang="en-US" altLang="ko-KR" sz="1600" b="1" smtClean="0"/>
          </a:p>
          <a:p>
            <a:pPr>
              <a:lnSpc>
                <a:spcPct val="150000"/>
              </a:lnSpc>
            </a:pPr>
            <a:r>
              <a:rPr lang="en-US" altLang="ko-KR" sz="1600" b="1"/>
              <a:t>  </a:t>
            </a:r>
            <a:r>
              <a:rPr lang="en-US" altLang="ko-KR" sz="1600" b="1" smtClean="0"/>
              <a:t>- </a:t>
            </a:r>
            <a:r>
              <a:rPr lang="ko-KR" altLang="en-US" sz="1600" b="1" smtClean="0"/>
              <a:t>전문연수 핵심 내용 소개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600" b="1" smtClean="0"/>
              <a:t>  - </a:t>
            </a:r>
            <a:r>
              <a:rPr lang="ko-KR" altLang="en-US" sz="1600" b="1" smtClean="0"/>
              <a:t>전문연수 커리큘럼</a:t>
            </a:r>
            <a:r>
              <a:rPr lang="en-US" altLang="ko-KR" sz="1600" b="1" smtClean="0"/>
              <a:t>(</a:t>
            </a:r>
            <a:r>
              <a:rPr lang="ko-KR" altLang="en-US" sz="1600" b="1" smtClean="0"/>
              <a:t>교육내용</a:t>
            </a:r>
            <a:r>
              <a:rPr lang="en-US" altLang="ko-KR" sz="1600" b="1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/>
              <a:t> </a:t>
            </a:r>
            <a:r>
              <a:rPr lang="en-US" altLang="ko-KR" sz="1600" b="1" smtClean="0"/>
              <a:t> - </a:t>
            </a:r>
            <a:r>
              <a:rPr lang="ko-KR" altLang="en-US" sz="1600" b="1" smtClean="0"/>
              <a:t>주차별 학습내용</a:t>
            </a:r>
            <a:r>
              <a:rPr lang="en-US" altLang="ko-KR" sz="1600" b="1" smtClean="0"/>
              <a:t>(</a:t>
            </a:r>
            <a:r>
              <a:rPr lang="ko-KR" altLang="en-US" sz="1600" b="1" smtClean="0"/>
              <a:t>공통교육과 병행하여 실제 연수를 어떻게 진행할지 설명</a:t>
            </a:r>
            <a:r>
              <a:rPr lang="en-US" altLang="ko-KR" sz="1600" b="1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7085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19" y="404664"/>
            <a:ext cx="86344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/>
              <a:t>3. </a:t>
            </a:r>
            <a:r>
              <a:rPr lang="ko-KR" altLang="en-US" sz="2400" b="1" smtClean="0"/>
              <a:t>온라인 연수 성과관리 </a:t>
            </a:r>
            <a:r>
              <a:rPr lang="en-US" altLang="ko-KR" b="1" smtClean="0">
                <a:solidFill>
                  <a:srgbClr val="00B0F0"/>
                </a:solidFill>
              </a:rPr>
              <a:t>(1</a:t>
            </a:r>
            <a:r>
              <a:rPr lang="ko-KR" altLang="en-US" b="1" smtClean="0">
                <a:solidFill>
                  <a:srgbClr val="00B0F0"/>
                </a:solidFill>
              </a:rPr>
              <a:t>페이지</a:t>
            </a:r>
            <a:r>
              <a:rPr lang="en-US" altLang="ko-KR" b="1">
                <a:solidFill>
                  <a:srgbClr val="00B0F0"/>
                </a:solidFill>
              </a:rPr>
              <a:t>)</a:t>
            </a:r>
            <a:r>
              <a:rPr lang="ko-KR" altLang="en-US" b="1" smtClean="0"/>
              <a:t> </a:t>
            </a:r>
            <a:endParaRPr lang="en-US" altLang="ko-KR" sz="1600" b="1" smtClean="0">
              <a:solidFill>
                <a:srgbClr val="00B0F0"/>
              </a:solidFill>
            </a:endParaRP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smtClean="0"/>
              <a:t>공모신청서 </a:t>
            </a:r>
            <a:r>
              <a:rPr lang="en-US" altLang="ko-KR" sz="1600" b="1" smtClean="0"/>
              <a:t>7</a:t>
            </a:r>
            <a:r>
              <a:rPr lang="ko-KR" altLang="en-US" sz="1600" b="1" smtClean="0"/>
              <a:t>페이지의 내용 요약</a:t>
            </a:r>
            <a:endParaRPr lang="en-US" altLang="ko-KR" sz="1600" b="1" smtClean="0"/>
          </a:p>
          <a:p>
            <a:pPr>
              <a:lnSpc>
                <a:spcPct val="150000"/>
              </a:lnSpc>
            </a:pPr>
            <a:r>
              <a:rPr lang="en-US" altLang="ko-KR" sz="1600" b="1"/>
              <a:t>  </a:t>
            </a:r>
            <a:r>
              <a:rPr lang="en-US" altLang="ko-KR" sz="1600" b="1" smtClean="0"/>
              <a:t>- </a:t>
            </a:r>
            <a:r>
              <a:rPr lang="ko-KR" altLang="en-US" sz="1600" b="1" smtClean="0"/>
              <a:t>자체 성과지표</a:t>
            </a:r>
            <a:r>
              <a:rPr lang="en-US" altLang="ko-KR" sz="1600" b="1" smtClean="0"/>
              <a:t>,</a:t>
            </a:r>
            <a:r>
              <a:rPr lang="ko-KR" altLang="en-US" sz="1600" b="1" smtClean="0"/>
              <a:t> 목표 성과물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성과물 활용 계획 </a:t>
            </a:r>
            <a:endParaRPr lang="en-US" altLang="ko-KR" sz="1600" b="1" smtClean="0"/>
          </a:p>
          <a:p>
            <a:pPr>
              <a:lnSpc>
                <a:spcPct val="150000"/>
              </a:lnSpc>
            </a:pPr>
            <a:r>
              <a:rPr lang="en-US" altLang="ko-KR" sz="1600" b="1"/>
              <a:t> </a:t>
            </a:r>
            <a:r>
              <a:rPr lang="en-US" altLang="ko-KR" sz="1600" b="1" smtClean="0"/>
              <a:t> - </a:t>
            </a:r>
            <a:r>
              <a:rPr lang="ko-KR" altLang="en-US" sz="1600" b="1" smtClean="0"/>
              <a:t>연수사업 홍보 계획 </a:t>
            </a:r>
            <a:endParaRPr lang="en-US" altLang="ko-KR" sz="1600" b="1" smtClean="0"/>
          </a:p>
          <a:p>
            <a:pPr>
              <a:lnSpc>
                <a:spcPct val="150000"/>
              </a:lnSpc>
            </a:pPr>
            <a:r>
              <a:rPr lang="en-US" altLang="ko-KR" sz="1600" b="1">
                <a:latin typeface="맑은 고딕" panose="020B0503020000020004" pitchFamily="50" charset="-127"/>
              </a:rPr>
              <a:t> </a:t>
            </a:r>
            <a:r>
              <a:rPr lang="en-US" altLang="ko-KR" sz="1600" b="1" smtClean="0">
                <a:latin typeface="맑은 고딕" panose="020B0503020000020004" pitchFamily="50" charset="-127"/>
              </a:rPr>
              <a:t>    </a:t>
            </a:r>
            <a:r>
              <a:rPr lang="en-US" altLang="ko-KR" sz="1400" smtClean="0">
                <a:latin typeface="맑은 고딕" panose="020B0503020000020004" pitchFamily="50" charset="-127"/>
              </a:rPr>
              <a:t>※ </a:t>
            </a:r>
            <a:r>
              <a:rPr lang="ko-KR" altLang="en-US" sz="1400" smtClean="0">
                <a:latin typeface="맑은 고딕" panose="020B0503020000020004" pitchFamily="50" charset="-127"/>
              </a:rPr>
              <a:t>개도국 현지 홍보 계획 중심으로 기술</a:t>
            </a:r>
            <a:endParaRPr lang="en-US" altLang="ko-KR" sz="1400" b="1" smtClean="0"/>
          </a:p>
        </p:txBody>
      </p:sp>
    </p:spTree>
    <p:extLst>
      <p:ext uri="{BB962C8B-B14F-4D97-AF65-F5344CB8AC3E}">
        <p14:creationId xmlns:p14="http://schemas.microsoft.com/office/powerpoint/2010/main" val="239634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19" y="404664"/>
            <a:ext cx="8634485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/>
              <a:t>4. </a:t>
            </a:r>
            <a:r>
              <a:rPr lang="ko-KR" altLang="en-US" sz="2400" b="1" smtClean="0"/>
              <a:t>온라인 연수 운영관리 </a:t>
            </a:r>
            <a:r>
              <a:rPr lang="en-US" altLang="ko-KR" b="1" smtClean="0">
                <a:solidFill>
                  <a:srgbClr val="00B0F0"/>
                </a:solidFill>
              </a:rPr>
              <a:t>(1</a:t>
            </a:r>
            <a:r>
              <a:rPr lang="ko-KR" altLang="en-US" b="1" smtClean="0">
                <a:solidFill>
                  <a:srgbClr val="00B0F0"/>
                </a:solidFill>
              </a:rPr>
              <a:t>페이지</a:t>
            </a:r>
            <a:r>
              <a:rPr lang="en-US" altLang="ko-KR" b="1">
                <a:solidFill>
                  <a:srgbClr val="00B0F0"/>
                </a:solidFill>
              </a:rPr>
              <a:t>)</a:t>
            </a:r>
            <a:r>
              <a:rPr lang="ko-KR" altLang="en-US" b="1" smtClean="0"/>
              <a:t> </a:t>
            </a:r>
            <a:endParaRPr lang="en-US" altLang="ko-KR" sz="1600" b="1" smtClean="0">
              <a:solidFill>
                <a:srgbClr val="00B0F0"/>
              </a:solidFill>
            </a:endParaRP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smtClean="0"/>
              <a:t>공모신청서 </a:t>
            </a:r>
            <a:r>
              <a:rPr lang="en-US" altLang="ko-KR" sz="1600" b="1" smtClean="0"/>
              <a:t>8</a:t>
            </a:r>
            <a:r>
              <a:rPr lang="ko-KR" altLang="en-US" sz="1600" b="1" smtClean="0"/>
              <a:t>페이지 내용 요약 </a:t>
            </a:r>
            <a:endParaRPr lang="en-US" altLang="ko-KR" sz="1600" b="1" smtClean="0"/>
          </a:p>
          <a:p>
            <a:pPr>
              <a:lnSpc>
                <a:spcPct val="150000"/>
              </a:lnSpc>
            </a:pPr>
            <a:r>
              <a:rPr lang="en-US" altLang="ko-KR" sz="1600" b="1" smtClean="0"/>
              <a:t>  - </a:t>
            </a:r>
            <a:r>
              <a:rPr lang="ko-KR" altLang="en-US" sz="1600" b="1" smtClean="0"/>
              <a:t>운영기관</a:t>
            </a:r>
            <a:r>
              <a:rPr lang="en-US" altLang="ko-KR" sz="1600" b="1" smtClean="0"/>
              <a:t>, </a:t>
            </a:r>
            <a:r>
              <a:rPr lang="ko-KR" altLang="en-US" sz="1600" b="1" smtClean="0"/>
              <a:t>협력기관 전담 코디네이터 채용</a:t>
            </a:r>
            <a:r>
              <a:rPr lang="en-US" altLang="ko-KR" sz="1600" b="1" smtClean="0"/>
              <a:t>/</a:t>
            </a:r>
            <a:r>
              <a:rPr lang="ko-KR" altLang="en-US" sz="1600" b="1" smtClean="0"/>
              <a:t>활용 계획 </a:t>
            </a:r>
            <a:endParaRPr lang="en-US" altLang="ko-KR" sz="1600" b="1" smtClean="0"/>
          </a:p>
          <a:p>
            <a:pPr>
              <a:lnSpc>
                <a:spcPct val="150000"/>
              </a:lnSpc>
            </a:pPr>
            <a:r>
              <a:rPr lang="en-US" altLang="ko-KR" sz="1600" b="1"/>
              <a:t> </a:t>
            </a:r>
            <a:r>
              <a:rPr lang="en-US" altLang="ko-KR" sz="1600" b="1" smtClean="0"/>
              <a:t> - </a:t>
            </a:r>
            <a:r>
              <a:rPr lang="ko-KR" altLang="en-US" sz="1600" b="1" smtClean="0"/>
              <a:t>연수생 학습 관리 </a:t>
            </a:r>
            <a:endParaRPr lang="en-US" altLang="ko-KR" sz="1600" b="1" smtClean="0"/>
          </a:p>
          <a:p>
            <a:pPr>
              <a:lnSpc>
                <a:spcPct val="150000"/>
              </a:lnSpc>
            </a:pPr>
            <a:r>
              <a:rPr lang="en-US" altLang="ko-KR" sz="1400" b="1"/>
              <a:t> </a:t>
            </a:r>
            <a:r>
              <a:rPr lang="en-US" altLang="ko-KR" sz="1400" b="1" smtClean="0"/>
              <a:t>    </a:t>
            </a:r>
            <a:r>
              <a:rPr lang="en-US" altLang="ko-KR" sz="1400" smtClean="0">
                <a:latin typeface="맑은 고딕" panose="020B0503020000020004" pitchFamily="50" charset="-127"/>
              </a:rPr>
              <a:t>※ </a:t>
            </a:r>
            <a:r>
              <a:rPr lang="ko-KR" altLang="en-US" sz="1400" smtClean="0">
                <a:latin typeface="맑은 고딕" panose="020B0503020000020004" pitchFamily="50" charset="-127"/>
              </a:rPr>
              <a:t>운영기관과 협력기관이 연수생 학습 관리를 위해 어떤 체계를 마련하고 역할을 분담하는지 </a:t>
            </a:r>
            <a:endParaRPr lang="en-US" altLang="ko-KR" sz="1400" smtClean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 </a:t>
            </a:r>
            <a:r>
              <a:rPr lang="en-US" altLang="ko-KR" sz="1400" smtClean="0">
                <a:latin typeface="맑은 고딕" panose="020B0503020000020004" pitchFamily="50" charset="-127"/>
              </a:rPr>
              <a:t>       </a:t>
            </a:r>
            <a:r>
              <a:rPr lang="ko-KR" altLang="en-US" sz="1400" smtClean="0">
                <a:latin typeface="맑은 고딕" panose="020B0503020000020004" pitchFamily="50" charset="-127"/>
              </a:rPr>
              <a:t>연수추진업무 구조를 기술</a:t>
            </a:r>
            <a:r>
              <a:rPr lang="en-US" altLang="ko-KR" sz="1400" smtClean="0">
                <a:latin typeface="맑은 고딕" panose="020B0503020000020004" pitchFamily="50" charset="-127"/>
              </a:rPr>
              <a:t>(</a:t>
            </a:r>
            <a:r>
              <a:rPr lang="ko-KR" altLang="en-US" sz="1400" smtClean="0">
                <a:latin typeface="맑은 고딕" panose="020B0503020000020004" pitchFamily="50" charset="-127"/>
              </a:rPr>
              <a:t>도표 가능</a:t>
            </a:r>
            <a:r>
              <a:rPr lang="en-US" altLang="ko-KR" sz="1400" smtClean="0">
                <a:latin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>
                <a:latin typeface="+mn-ea"/>
              </a:rPr>
              <a:t> </a:t>
            </a:r>
            <a:r>
              <a:rPr lang="en-US" altLang="ko-KR" sz="1600" b="1" smtClean="0">
                <a:latin typeface="+mn-ea"/>
              </a:rPr>
              <a:t>  - </a:t>
            </a:r>
            <a:r>
              <a:rPr lang="ko-KR" altLang="en-US" sz="1600" b="1" smtClean="0">
                <a:latin typeface="+mn-ea"/>
              </a:rPr>
              <a:t>코로나 방역 관리 </a:t>
            </a:r>
            <a:endParaRPr lang="en-US" altLang="ko-KR" sz="1600" b="1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4151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51519" y="404664"/>
            <a:ext cx="863448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/>
              <a:t>5. </a:t>
            </a:r>
            <a:r>
              <a:rPr lang="ko-KR" altLang="en-US" sz="2400" b="1" smtClean="0"/>
              <a:t>예산계획 </a:t>
            </a:r>
            <a:r>
              <a:rPr lang="en-US" altLang="ko-KR" b="1" smtClean="0">
                <a:solidFill>
                  <a:srgbClr val="00B0F0"/>
                </a:solidFill>
              </a:rPr>
              <a:t>(1</a:t>
            </a:r>
            <a:r>
              <a:rPr lang="ko-KR" altLang="en-US" b="1" smtClean="0">
                <a:solidFill>
                  <a:srgbClr val="00B0F0"/>
                </a:solidFill>
              </a:rPr>
              <a:t>페이지</a:t>
            </a:r>
            <a:r>
              <a:rPr lang="en-US" altLang="ko-KR" b="1">
                <a:solidFill>
                  <a:srgbClr val="00B0F0"/>
                </a:solidFill>
              </a:rPr>
              <a:t>)</a:t>
            </a:r>
            <a:r>
              <a:rPr lang="ko-KR" altLang="en-US" b="1" smtClean="0"/>
              <a:t> </a:t>
            </a:r>
            <a:endParaRPr lang="en-US" altLang="ko-KR" sz="1600" b="1" smtClean="0">
              <a:solidFill>
                <a:srgbClr val="00B0F0"/>
              </a:solidFill>
            </a:endParaRP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smtClean="0"/>
              <a:t>공모신청서 </a:t>
            </a:r>
            <a:r>
              <a:rPr lang="en-US" altLang="ko-KR" sz="1600" b="1" smtClean="0"/>
              <a:t>10</a:t>
            </a:r>
            <a:r>
              <a:rPr lang="ko-KR" altLang="en-US" sz="1600" b="1" smtClean="0"/>
              <a:t>페이지 내용 요약 </a:t>
            </a:r>
            <a:endParaRPr lang="en-US" altLang="ko-KR" sz="1600" b="1" smtClean="0"/>
          </a:p>
          <a:p>
            <a:pPr>
              <a:lnSpc>
                <a:spcPct val="150000"/>
              </a:lnSpc>
            </a:pPr>
            <a:r>
              <a:rPr lang="en-US" altLang="ko-KR" sz="1600" b="1" smtClean="0"/>
              <a:t>  - </a:t>
            </a:r>
            <a:r>
              <a:rPr lang="ko-KR" altLang="en-US" sz="1600" b="1" smtClean="0"/>
              <a:t>사업 예산 집행 계획 기술 </a:t>
            </a:r>
            <a:endParaRPr lang="en-US" altLang="ko-KR" sz="1600" b="1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285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430</Words>
  <Application>Microsoft Office PowerPoint</Application>
  <PresentationFormat>화면 슬라이드 쇼(4:3)</PresentationFormat>
  <Paragraphs>52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HY헤드라인M</vt:lpstr>
      <vt:lpstr>돋움</vt:lpstr>
      <vt:lpstr>맑은 고딕</vt:lpstr>
      <vt:lpstr>Arial</vt:lpstr>
      <vt:lpstr>Office 테마</vt:lpstr>
      <vt:lpstr>2021 문화동반자 사업 문화전문가 연수  운영기관 발표심사 자료 양식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kofice123abc</dc:creator>
  <cp:lastModifiedBy>user</cp:lastModifiedBy>
  <cp:revision>51</cp:revision>
  <dcterms:created xsi:type="dcterms:W3CDTF">2020-02-26T05:25:37Z</dcterms:created>
  <dcterms:modified xsi:type="dcterms:W3CDTF">2021-07-12T02:05:15Z</dcterms:modified>
</cp:coreProperties>
</file>