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6" r:id="rId5"/>
    <p:sldId id="260" r:id="rId6"/>
    <p:sldId id="265" r:id="rId7"/>
    <p:sldId id="264" r:id="rId8"/>
    <p:sldId id="262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B3CB"/>
    <a:srgbClr val="66CCFF"/>
    <a:srgbClr val="69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5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15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122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0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17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51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3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78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76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46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27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CA769-4E5F-449E-A9D9-648CB2449D9C}" type="datetimeFigureOut">
              <a:rPr lang="ko-KR" altLang="en-US" smtClean="0"/>
              <a:t>2021-09-17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2021 </a:t>
            </a:r>
            <a:r>
              <a:rPr lang="ko-KR" altLang="en-US" sz="2400">
                <a:latin typeface="HY헤드라인M" panose="02030600000101010101" pitchFamily="18" charset="-127"/>
                <a:ea typeface="HY헤드라인M" panose="02030600000101010101" pitchFamily="18" charset="-127"/>
              </a:rPr>
              <a:t>문화동반자 사업 문화전문가 연수 </a:t>
            </a:r>
            <a:br>
              <a:rPr lang="en-US" altLang="ko-KR" sz="240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3200">
                <a:latin typeface="HY헤드라인M" panose="02030600000101010101" pitchFamily="18" charset="-127"/>
                <a:ea typeface="HY헤드라인M" panose="02030600000101010101" pitchFamily="18" charset="-127"/>
              </a:rPr>
              <a:t>운영기관 발표심사 자료 양식</a:t>
            </a:r>
            <a:endParaRPr lang="ko-KR" altLang="en-US" sz="3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110" y="2056487"/>
            <a:ext cx="81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00B0F0"/>
                </a:solidFill>
              </a:rPr>
              <a:t> </a:t>
            </a:r>
            <a:r>
              <a:rPr lang="en-US" altLang="ko-KR" sz="2000" b="1" dirty="0">
                <a:solidFill>
                  <a:srgbClr val="00B0F0"/>
                </a:solidFill>
              </a:rPr>
              <a:t>[</a:t>
            </a:r>
            <a:r>
              <a:rPr lang="ko-KR" altLang="en-US" sz="2000" b="1" dirty="0">
                <a:solidFill>
                  <a:srgbClr val="00B0F0"/>
                </a:solidFill>
              </a:rPr>
              <a:t>유의사항</a:t>
            </a:r>
            <a:r>
              <a:rPr lang="en-US" altLang="ko-KR" sz="2000" b="1" dirty="0">
                <a:solidFill>
                  <a:srgbClr val="00B0F0"/>
                </a:solidFill>
              </a:rPr>
              <a:t>]</a:t>
            </a:r>
            <a:endParaRPr lang="en-US" altLang="ko-KR" sz="16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발표자 </a:t>
            </a:r>
            <a:r>
              <a:rPr lang="en-US" altLang="ko-KR" sz="1600" b="1" dirty="0"/>
              <a:t>:  </a:t>
            </a:r>
            <a:r>
              <a:rPr lang="ko-KR" altLang="en-US" sz="1600" b="1" dirty="0"/>
              <a:t>운영기관 사업 담당자 </a:t>
            </a:r>
            <a:r>
              <a:rPr lang="en-US" altLang="ko-KR" sz="1600" b="1" dirty="0"/>
              <a:t>(</a:t>
            </a:r>
            <a:r>
              <a:rPr lang="ko-KR" altLang="en-US" sz="1600" b="1" dirty="0" err="1"/>
              <a:t>비대면</a:t>
            </a:r>
            <a:r>
              <a:rPr lang="ko-KR" altLang="en-US" sz="1600" b="1" dirty="0"/>
              <a:t> 발표</a:t>
            </a:r>
            <a:r>
              <a:rPr lang="en-US" altLang="ko-KR" sz="1600" b="1" dirty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/>
              <a:t> </a:t>
            </a:r>
            <a:r>
              <a:rPr lang="en-US" altLang="ko-KR" sz="1600" b="1" dirty="0"/>
              <a:t>- </a:t>
            </a:r>
            <a:r>
              <a:rPr lang="ko-KR" altLang="en-US" sz="1600" b="1" dirty="0"/>
              <a:t>발표 분량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시간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내용 엄수 부탁드립니다</a:t>
            </a:r>
            <a:r>
              <a:rPr lang="en-US" altLang="ko-KR" sz="1600" b="1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분량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(PPT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/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시간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 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질의응답 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자료양식의 항목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순서 엄수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자유롭게 변경가능</a:t>
            </a:r>
            <a:r>
              <a:rPr lang="en-US" altLang="ko-KR" sz="1600" b="1" dirty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 - </a:t>
            </a:r>
            <a:r>
              <a:rPr lang="ko-KR" altLang="en-US" sz="1600" b="1" dirty="0"/>
              <a:t>사진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영상</a:t>
            </a:r>
            <a:r>
              <a:rPr lang="en-US" altLang="ko-KR" sz="1600" b="1" dirty="0"/>
              <a:t>(1</a:t>
            </a:r>
            <a:r>
              <a:rPr lang="ko-KR" altLang="en-US" sz="1600" b="1" dirty="0"/>
              <a:t>분 이내</a:t>
            </a:r>
            <a:r>
              <a:rPr lang="en-US" altLang="ko-KR" sz="1600" b="1" dirty="0"/>
              <a:t>) </a:t>
            </a:r>
            <a:r>
              <a:rPr lang="ko-KR" altLang="en-US" sz="1600" b="1" dirty="0"/>
              <a:t>있을 경우 별도 첨부하고 발표시간 내에 보여주시면 됩니다</a:t>
            </a:r>
            <a:r>
              <a:rPr lang="en-US" altLang="ko-KR" sz="1600" b="1" dirty="0"/>
              <a:t>.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 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 - </a:t>
            </a:r>
            <a:r>
              <a:rPr lang="ko-KR" altLang="en-US" sz="1600" b="1" dirty="0"/>
              <a:t>발표순서 최소 </a:t>
            </a:r>
            <a:r>
              <a:rPr lang="en-US" altLang="ko-KR" sz="1600" b="1" dirty="0"/>
              <a:t>10</a:t>
            </a:r>
            <a:r>
              <a:rPr lang="ko-KR" altLang="en-US" sz="1600" b="1" dirty="0"/>
              <a:t>분 전 줌 링크 대기실 접속해주세요 </a:t>
            </a:r>
            <a:endParaRPr lang="en-US" altLang="ko-KR" sz="1600" b="1" dirty="0"/>
          </a:p>
        </p:txBody>
      </p:sp>
      <p:pic>
        <p:nvPicPr>
          <p:cNvPr id="10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165304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53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04664"/>
            <a:ext cx="797740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1-1. </a:t>
            </a:r>
            <a:r>
              <a:rPr lang="ko-KR" altLang="en-US" sz="2400" b="1"/>
              <a:t>연수 사업 개요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 </a:t>
            </a:r>
            <a:endParaRPr lang="en-US" altLang="ko-KR" sz="2000" b="1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/>
              <a:t>공모신청서 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페이지의 내용 요약</a:t>
            </a:r>
            <a:endParaRPr lang="en-US" altLang="ko-KR" sz="1600" b="1" dirty="0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온라인 연수 핵심내용</a:t>
            </a:r>
            <a:r>
              <a:rPr lang="en-US" altLang="ko-KR" sz="1600" b="1"/>
              <a:t>(</a:t>
            </a:r>
            <a:r>
              <a:rPr lang="ko-KR" altLang="en-US" sz="1600" b="1"/>
              <a:t>연수 목표</a:t>
            </a:r>
            <a:r>
              <a:rPr lang="en-US" altLang="ko-KR" sz="1600" b="1"/>
              <a:t>, </a:t>
            </a:r>
            <a:r>
              <a:rPr lang="ko-KR" altLang="en-US" sz="1600" b="1"/>
              <a:t>교육 커리큘럼</a:t>
            </a:r>
            <a:r>
              <a:rPr lang="en-US" altLang="ko-KR" sz="1600" b="1"/>
              <a:t>, </a:t>
            </a:r>
            <a:r>
              <a:rPr lang="ko-KR" altLang="en-US" sz="1600" b="1"/>
              <a:t>제공 형태</a:t>
            </a:r>
            <a:r>
              <a:rPr lang="en-US" altLang="ko-KR" sz="1600" b="1"/>
              <a:t> </a:t>
            </a:r>
            <a:r>
              <a:rPr lang="ko-KR" altLang="en-US" sz="1600" b="1"/>
              <a:t>등</a:t>
            </a:r>
            <a:r>
              <a:rPr lang="en-US" altLang="ko-KR" sz="1600" b="1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사업 성과관리 계획 요약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400"/>
              <a:t>     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연수 목표를 달성하는데 필요한 운영기관의 전략</a:t>
            </a:r>
            <a:r>
              <a:rPr lang="en-US" altLang="ko-KR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>
                <a:latin typeface="맑은 고딕" panose="020B0503020000020004" pitchFamily="50" charset="-127"/>
                <a:ea typeface="맑은 고딕" panose="020B0503020000020004" pitchFamily="50" charset="-127"/>
              </a:rPr>
              <a:t>방법이 드러나도록 서술</a:t>
            </a:r>
            <a:endParaRPr lang="en-US" altLang="ko-KR" sz="14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/>
          </a:p>
          <a:p>
            <a:pPr>
              <a:lnSpc>
                <a:spcPct val="150000"/>
              </a:lnSpc>
            </a:pPr>
            <a:endParaRPr lang="en-US" altLang="ko-KR" sz="1400"/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24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1520" y="404664"/>
            <a:ext cx="85689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1-2. </a:t>
            </a:r>
            <a:r>
              <a:rPr lang="ko-KR" altLang="en-US" sz="2400" b="1"/>
              <a:t>연수 운영기관 정보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 </a:t>
            </a: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 dirty="0"/>
              <a:t>2</a:t>
            </a:r>
            <a:r>
              <a:rPr lang="ko-KR" altLang="en-US" sz="1600" b="1"/>
              <a:t>페이지의 </a:t>
            </a:r>
            <a:r>
              <a:rPr lang="ko-KR" altLang="en-US" sz="1600" b="1" dirty="0"/>
              <a:t>내용 요약</a:t>
            </a:r>
            <a:endParaRPr lang="en-US" altLang="ko-KR" sz="1600" b="1" dirty="0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기관의 대표사업</a:t>
            </a:r>
            <a:r>
              <a:rPr lang="en-US" altLang="ko-KR" sz="1600" b="1"/>
              <a:t>, </a:t>
            </a:r>
            <a:r>
              <a:rPr lang="ko-KR" altLang="en-US" sz="1600" b="1"/>
              <a:t>유사사업</a:t>
            </a:r>
            <a:r>
              <a:rPr lang="en-US" altLang="ko-KR" sz="1600" b="1"/>
              <a:t>(</a:t>
            </a:r>
            <a:r>
              <a:rPr lang="ko-KR" altLang="en-US" sz="1600" b="1"/>
              <a:t>국제개발협력</a:t>
            </a:r>
            <a:r>
              <a:rPr lang="en-US" altLang="ko-KR" sz="1600" b="1"/>
              <a:t>, </a:t>
            </a:r>
            <a:r>
              <a:rPr lang="ko-KR" altLang="en-US" sz="1600" b="1"/>
              <a:t>국제연수</a:t>
            </a:r>
            <a:r>
              <a:rPr lang="en-US" altLang="ko-KR" sz="1600" b="1"/>
              <a:t>) </a:t>
            </a:r>
            <a:r>
              <a:rPr lang="ko-KR" altLang="en-US" sz="1600" b="1"/>
              <a:t>경험</a:t>
            </a:r>
            <a:r>
              <a:rPr lang="en-US" altLang="ko-KR" sz="1600" b="1"/>
              <a:t>, </a:t>
            </a:r>
            <a:r>
              <a:rPr lang="ko-KR" altLang="en-US" sz="1600" b="1"/>
              <a:t>온라인 사업 경험 기재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/>
              <a:t>    </a:t>
            </a:r>
            <a:r>
              <a:rPr lang="en-US" altLang="ko-KR" sz="1400">
                <a:latin typeface="맑은 고딕" panose="020B0503020000020004" pitchFamily="50" charset="-127"/>
              </a:rPr>
              <a:t>※ </a:t>
            </a:r>
            <a:r>
              <a:rPr lang="ko-KR" altLang="en-US" sz="1400">
                <a:latin typeface="맑은 고딕" panose="020B0503020000020004" pitchFamily="50" charset="-127"/>
              </a:rPr>
              <a:t>기관이 보유한 문화 분야 사업 전문성</a:t>
            </a:r>
            <a:r>
              <a:rPr lang="en-US" altLang="ko-KR" sz="1400">
                <a:latin typeface="맑은 고딕" panose="020B0503020000020004" pitchFamily="50" charset="-127"/>
              </a:rPr>
              <a:t>, </a:t>
            </a:r>
            <a:r>
              <a:rPr lang="ko-KR" altLang="en-US" sz="1400">
                <a:latin typeface="맑은 고딕" panose="020B0503020000020004" pitchFamily="50" charset="-127"/>
              </a:rPr>
              <a:t>온라인 연수 추진 역량</a:t>
            </a:r>
            <a:r>
              <a:rPr lang="en-US" altLang="ko-KR" sz="1400">
                <a:latin typeface="맑은 고딕" panose="020B0503020000020004" pitchFamily="50" charset="-127"/>
              </a:rPr>
              <a:t>(</a:t>
            </a:r>
            <a:r>
              <a:rPr lang="ko-KR" altLang="en-US" sz="1400">
                <a:latin typeface="맑은 고딕" panose="020B0503020000020004" pitchFamily="50" charset="-127"/>
              </a:rPr>
              <a:t>가능성</a:t>
            </a:r>
            <a:r>
              <a:rPr lang="en-US" altLang="ko-KR" sz="1400">
                <a:latin typeface="맑은 고딕" panose="020B0503020000020004" pitchFamily="50" charset="-127"/>
              </a:rPr>
              <a:t>)</a:t>
            </a:r>
            <a:r>
              <a:rPr lang="ko-KR" altLang="en-US" sz="1400">
                <a:latin typeface="맑은 고딕" panose="020B0503020000020004" pitchFamily="50" charset="-127"/>
              </a:rPr>
              <a:t>이 드러날 수 있도록 서술 </a:t>
            </a:r>
            <a:endParaRPr lang="en-US" altLang="ko-KR" sz="1400" b="1"/>
          </a:p>
          <a:p>
            <a:pPr>
              <a:lnSpc>
                <a:spcPct val="150000"/>
              </a:lnSpc>
            </a:pPr>
            <a:endParaRPr lang="en-US" altLang="ko-KR" sz="140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/>
          </a:p>
        </p:txBody>
      </p:sp>
    </p:spTree>
    <p:extLst>
      <p:ext uri="{BB962C8B-B14F-4D97-AF65-F5344CB8AC3E}">
        <p14:creationId xmlns:p14="http://schemas.microsoft.com/office/powerpoint/2010/main" val="355716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19" y="404664"/>
            <a:ext cx="8634485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1-3. </a:t>
            </a:r>
            <a:r>
              <a:rPr lang="ko-KR" altLang="en-US" sz="2400" b="1"/>
              <a:t>현지 협력기관 정보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 </a:t>
            </a: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/>
              <a:t>3</a:t>
            </a:r>
            <a:r>
              <a:rPr lang="ko-KR" altLang="en-US" sz="1600" b="1"/>
              <a:t>페이지의 </a:t>
            </a:r>
            <a:r>
              <a:rPr lang="ko-KR" altLang="en-US" sz="1600" b="1" dirty="0"/>
              <a:t>내용 요약</a:t>
            </a:r>
            <a:endParaRPr lang="en-US" altLang="ko-KR" sz="1600" b="1" dirty="0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현지 협력기관 정확한 정보 소개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연수 시설 구축</a:t>
            </a:r>
            <a:r>
              <a:rPr lang="en-US" altLang="ko-KR" sz="1600" b="1"/>
              <a:t>, </a:t>
            </a:r>
            <a:r>
              <a:rPr lang="ko-KR" altLang="en-US" sz="1600" b="1"/>
              <a:t>장소 관리</a:t>
            </a:r>
            <a:r>
              <a:rPr lang="en-US" altLang="ko-KR" sz="1600" b="1"/>
              <a:t>, </a:t>
            </a:r>
            <a:r>
              <a:rPr lang="ko-KR" altLang="en-US" sz="1600" b="1"/>
              <a:t>연수생 관리에 필요한 역량 보유 여부 제시 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협력기관과 협의한 연수 </a:t>
            </a:r>
            <a:r>
              <a:rPr lang="ko-KR" altLang="en-US" sz="1600" b="1">
                <a:latin typeface="+mj-lt"/>
              </a:rPr>
              <a:t>참가자 모집</a:t>
            </a:r>
            <a:r>
              <a:rPr lang="en-US" altLang="ko-KR" sz="1600" b="1">
                <a:ea typeface="돋움" panose="020B0600000101010101" pitchFamily="50" charset="-127"/>
              </a:rPr>
              <a:t>·</a:t>
            </a:r>
            <a:r>
              <a:rPr lang="ko-KR" altLang="en-US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홍보 방안 기재 </a:t>
            </a:r>
            <a:endParaRPr lang="en-US" altLang="ko-KR" sz="16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협력기관이 가지고 있는 인프라 정보 기재 </a:t>
            </a:r>
            <a:endParaRPr lang="en-US" altLang="ko-KR" sz="16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en-US" altLang="ko-KR" sz="1400">
                <a:latin typeface="맑은 고딕" panose="020B0503020000020004" pitchFamily="50" charset="-127"/>
              </a:rPr>
              <a:t>※ 2020</a:t>
            </a:r>
            <a:r>
              <a:rPr lang="ko-KR" altLang="en-US" sz="1400">
                <a:latin typeface="맑은 고딕" panose="020B0503020000020004" pitchFamily="50" charset="-127"/>
              </a:rPr>
              <a:t>년 참여기관의 경우 전년도에 구축한 연수장소와 기자재 활용 계획을 기술하시면 됩니다</a:t>
            </a:r>
            <a:r>
              <a:rPr lang="en-US" altLang="ko-KR" sz="1400">
                <a:latin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        (</a:t>
            </a:r>
            <a:r>
              <a:rPr lang="ko-KR" altLang="en-US" sz="1400">
                <a:latin typeface="맑은 고딕" panose="020B0503020000020004" pitchFamily="50" charset="-127"/>
              </a:rPr>
              <a:t>협력기관 예비 연수장소 사진있을 시 첨부 가능</a:t>
            </a:r>
            <a:r>
              <a:rPr lang="en-US" altLang="ko-KR" sz="1400">
                <a:latin typeface="맑은 고딕" panose="020B0503020000020004" pitchFamily="50" charset="-127"/>
              </a:rPr>
              <a:t>) </a:t>
            </a:r>
            <a:endParaRPr lang="en-US" altLang="ko-KR" sz="1200"/>
          </a:p>
        </p:txBody>
      </p:sp>
    </p:spTree>
    <p:extLst>
      <p:ext uri="{BB962C8B-B14F-4D97-AF65-F5344CB8AC3E}">
        <p14:creationId xmlns:p14="http://schemas.microsoft.com/office/powerpoint/2010/main" val="116735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2. </a:t>
            </a:r>
            <a:r>
              <a:rPr lang="ko-KR" altLang="en-US" sz="2400" b="1"/>
              <a:t>온라인 연수 커리큘럼 </a:t>
            </a:r>
            <a:r>
              <a:rPr lang="en-US" altLang="ko-KR" b="1">
                <a:solidFill>
                  <a:srgbClr val="00B0F0"/>
                </a:solidFill>
              </a:rPr>
              <a:t>(2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/>
              <a:t> </a:t>
            </a:r>
            <a:endParaRPr lang="en-US" altLang="ko-KR" sz="1600" b="1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/>
              <a:t>4~6 </a:t>
            </a:r>
            <a:r>
              <a:rPr lang="ko-KR" altLang="en-US" sz="1600" b="1"/>
              <a:t>페이지의 내용 요약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전문연수 핵심 내용 소개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전문연수 커리큘럼</a:t>
            </a:r>
            <a:r>
              <a:rPr lang="en-US" altLang="ko-KR" sz="1600" b="1"/>
              <a:t>(</a:t>
            </a:r>
            <a:r>
              <a:rPr lang="ko-KR" altLang="en-US" sz="1600" b="1"/>
              <a:t>교육내용</a:t>
            </a:r>
            <a:r>
              <a:rPr lang="en-US" altLang="ko-KR" sz="1600" b="1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주차별 학습내용</a:t>
            </a:r>
            <a:r>
              <a:rPr lang="en-US" altLang="ko-KR" sz="1600" b="1"/>
              <a:t>(</a:t>
            </a:r>
            <a:r>
              <a:rPr lang="ko-KR" altLang="en-US" sz="1600" b="1"/>
              <a:t>공통교육과 병행하여 실제 연수를 어떻게 진행할지 설명</a:t>
            </a:r>
            <a:r>
              <a:rPr lang="en-US" altLang="ko-KR" sz="1600" b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0859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3. </a:t>
            </a:r>
            <a:r>
              <a:rPr lang="ko-KR" altLang="en-US" sz="2400" b="1"/>
              <a:t>온라인 연수 성과관리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/>
              <a:t> </a:t>
            </a:r>
            <a:endParaRPr lang="en-US" altLang="ko-KR" sz="1600" b="1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/>
              <a:t>7</a:t>
            </a:r>
            <a:r>
              <a:rPr lang="ko-KR" altLang="en-US" sz="1600" b="1"/>
              <a:t>페이지의 내용 요약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자체 성과지표</a:t>
            </a:r>
            <a:r>
              <a:rPr lang="en-US" altLang="ko-KR" sz="1600" b="1"/>
              <a:t>,</a:t>
            </a:r>
            <a:r>
              <a:rPr lang="ko-KR" altLang="en-US" sz="1600" b="1"/>
              <a:t> 목표 성과물</a:t>
            </a:r>
            <a:r>
              <a:rPr lang="en-US" altLang="ko-KR" sz="1600" b="1"/>
              <a:t>, </a:t>
            </a:r>
            <a:r>
              <a:rPr lang="ko-KR" altLang="en-US" sz="1600" b="1"/>
              <a:t>성과물 활용 계획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연수사업 홍보 계획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맑은 고딕" panose="020B0503020000020004" pitchFamily="50" charset="-127"/>
              </a:rPr>
              <a:t>     </a:t>
            </a:r>
            <a:r>
              <a:rPr lang="en-US" altLang="ko-KR" sz="1400">
                <a:latin typeface="맑은 고딕" panose="020B0503020000020004" pitchFamily="50" charset="-127"/>
              </a:rPr>
              <a:t>※ </a:t>
            </a:r>
            <a:r>
              <a:rPr lang="ko-KR" altLang="en-US" sz="1400">
                <a:latin typeface="맑은 고딕" panose="020B0503020000020004" pitchFamily="50" charset="-127"/>
              </a:rPr>
              <a:t>개도국 현지 홍보 계획 중심으로 기술</a:t>
            </a:r>
            <a:endParaRPr lang="en-US" altLang="ko-KR" sz="1400" b="1"/>
          </a:p>
        </p:txBody>
      </p:sp>
    </p:spTree>
    <p:extLst>
      <p:ext uri="{BB962C8B-B14F-4D97-AF65-F5344CB8AC3E}">
        <p14:creationId xmlns:p14="http://schemas.microsoft.com/office/powerpoint/2010/main" val="2396341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19" y="404664"/>
            <a:ext cx="8634485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4. </a:t>
            </a:r>
            <a:r>
              <a:rPr lang="ko-KR" altLang="en-US" sz="2400" b="1"/>
              <a:t>온라인 연수 운영관리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/>
              <a:t> </a:t>
            </a:r>
            <a:endParaRPr lang="en-US" altLang="ko-KR" sz="1600" b="1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/>
              <a:t>8</a:t>
            </a:r>
            <a:r>
              <a:rPr lang="ko-KR" altLang="en-US" sz="1600" b="1"/>
              <a:t>페이지 내용 요약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운영기관</a:t>
            </a:r>
            <a:r>
              <a:rPr lang="en-US" altLang="ko-KR" sz="1600" b="1"/>
              <a:t>, </a:t>
            </a:r>
            <a:r>
              <a:rPr lang="ko-KR" altLang="en-US" sz="1600" b="1"/>
              <a:t>협력기관 전담 코디네이터 채용</a:t>
            </a:r>
            <a:r>
              <a:rPr lang="en-US" altLang="ko-KR" sz="1600" b="1"/>
              <a:t>/</a:t>
            </a:r>
            <a:r>
              <a:rPr lang="ko-KR" altLang="en-US" sz="1600" b="1"/>
              <a:t>활용 계획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연수생 학습 관리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400" b="1"/>
              <a:t>     </a:t>
            </a:r>
            <a:r>
              <a:rPr lang="en-US" altLang="ko-KR" sz="1400">
                <a:latin typeface="맑은 고딕" panose="020B0503020000020004" pitchFamily="50" charset="-127"/>
              </a:rPr>
              <a:t>※ </a:t>
            </a:r>
            <a:r>
              <a:rPr lang="ko-KR" altLang="en-US" sz="1400">
                <a:latin typeface="맑은 고딕" panose="020B0503020000020004" pitchFamily="50" charset="-127"/>
              </a:rPr>
              <a:t>운영기관과 협력기관이 연수생 학습 관리를 위해 어떤 체계를 마련하고 역할을 분담하는지 </a:t>
            </a:r>
            <a:endParaRPr lang="en-US" altLang="ko-KR" sz="140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        </a:t>
            </a:r>
            <a:r>
              <a:rPr lang="ko-KR" altLang="en-US" sz="1400">
                <a:latin typeface="맑은 고딕" panose="020B0503020000020004" pitchFamily="50" charset="-127"/>
              </a:rPr>
              <a:t>연수추진업무 구조를 기술</a:t>
            </a:r>
            <a:r>
              <a:rPr lang="en-US" altLang="ko-KR" sz="1400">
                <a:latin typeface="맑은 고딕" panose="020B0503020000020004" pitchFamily="50" charset="-127"/>
              </a:rPr>
              <a:t>(</a:t>
            </a:r>
            <a:r>
              <a:rPr lang="ko-KR" altLang="en-US" sz="1400">
                <a:latin typeface="맑은 고딕" panose="020B0503020000020004" pitchFamily="50" charset="-127"/>
              </a:rPr>
              <a:t>도표 가능</a:t>
            </a:r>
            <a:r>
              <a:rPr lang="en-US" altLang="ko-KR" sz="1400">
                <a:latin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>
                <a:latin typeface="+mn-ea"/>
              </a:rPr>
              <a:t>   - </a:t>
            </a:r>
            <a:r>
              <a:rPr lang="ko-KR" altLang="en-US" sz="1600" b="1">
                <a:latin typeface="+mn-ea"/>
              </a:rPr>
              <a:t>코로나 방역 관리 </a:t>
            </a:r>
            <a:endParaRPr lang="en-US" altLang="ko-KR" sz="16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151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5DB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51519" y="404664"/>
            <a:ext cx="86344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/>
              <a:t>5. </a:t>
            </a:r>
            <a:r>
              <a:rPr lang="ko-KR" altLang="en-US" sz="2400" b="1"/>
              <a:t>예산계획 </a:t>
            </a:r>
            <a:r>
              <a:rPr lang="en-US" altLang="ko-KR" b="1">
                <a:solidFill>
                  <a:srgbClr val="00B0F0"/>
                </a:solidFill>
              </a:rPr>
              <a:t>(1</a:t>
            </a:r>
            <a:r>
              <a:rPr lang="ko-KR" altLang="en-US" b="1">
                <a:solidFill>
                  <a:srgbClr val="00B0F0"/>
                </a:solidFill>
              </a:rPr>
              <a:t>페이지</a:t>
            </a:r>
            <a:r>
              <a:rPr lang="en-US" altLang="ko-KR" b="1">
                <a:solidFill>
                  <a:srgbClr val="00B0F0"/>
                </a:solidFill>
              </a:rPr>
              <a:t>)</a:t>
            </a:r>
            <a:r>
              <a:rPr lang="ko-KR" altLang="en-US" b="1"/>
              <a:t> </a:t>
            </a:r>
            <a:endParaRPr lang="en-US" altLang="ko-KR" sz="1600" b="1">
              <a:solidFill>
                <a:srgbClr val="00B0F0"/>
              </a:solidFill>
            </a:endParaRPr>
          </a:p>
          <a:p>
            <a:endParaRPr lang="en-US" altLang="ko-KR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/>
              <a:t>공모신청서 </a:t>
            </a:r>
            <a:r>
              <a:rPr lang="en-US" altLang="ko-KR" sz="1600" b="1"/>
              <a:t>10</a:t>
            </a:r>
            <a:r>
              <a:rPr lang="ko-KR" altLang="en-US" sz="1600" b="1"/>
              <a:t>페이지 내용 요약 </a:t>
            </a:r>
            <a:endParaRPr lang="en-US" altLang="ko-KR" sz="1600" b="1"/>
          </a:p>
          <a:p>
            <a:pPr>
              <a:lnSpc>
                <a:spcPct val="150000"/>
              </a:lnSpc>
            </a:pPr>
            <a:r>
              <a:rPr lang="en-US" altLang="ko-KR" sz="1600" b="1"/>
              <a:t>  - </a:t>
            </a:r>
            <a:r>
              <a:rPr lang="ko-KR" altLang="en-US" sz="1600" b="1"/>
              <a:t>사업 예산 집행 계획 기술 </a:t>
            </a:r>
            <a:endParaRPr lang="en-US" altLang="ko-KR" sz="1600" b="1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2856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434</Words>
  <Application>Microsoft Office PowerPoint</Application>
  <PresentationFormat>화면 슬라이드 쇼(4:3)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HY헤드라인M</vt:lpstr>
      <vt:lpstr>맑은 고딕</vt:lpstr>
      <vt:lpstr>Arial</vt:lpstr>
      <vt:lpstr>Office 테마</vt:lpstr>
      <vt:lpstr>2021 문화동반자 사업 문화전문가 연수  운영기관 발표심사 자료 양식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kofice123abc</dc:creator>
  <cp:lastModifiedBy>park jihana</cp:lastModifiedBy>
  <cp:revision>52</cp:revision>
  <dcterms:created xsi:type="dcterms:W3CDTF">2020-02-26T05:25:37Z</dcterms:created>
  <dcterms:modified xsi:type="dcterms:W3CDTF">2021-09-17T08:11:31Z</dcterms:modified>
</cp:coreProperties>
</file>